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7" r:id="rId11"/>
    <p:sldId id="265" r:id="rId12"/>
    <p:sldId id="266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8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A91CF-B449-484A-94CD-7BEBF877AECD}" type="doc">
      <dgm:prSet loTypeId="urn:microsoft.com/office/officeart/2005/8/layout/cycle7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A3F4F83-0EDA-49CD-A450-065C9B7F0DA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1" dirty="0">
              <a:solidFill>
                <a:srgbClr val="002060"/>
              </a:solidFill>
              <a:latin typeface="Times New Roman"/>
            </a:rPr>
            <a:t>Специалисты Службы проводят работу </a:t>
          </a:r>
          <a:r>
            <a:rPr kumimoji="0" lang="ru-RU" b="1" i="1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rPr>
            <a:t>по двум направлениям:</a:t>
          </a:r>
          <a:endParaRPr kumimoji="0" lang="ru-RU" b="0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567C6908-C28E-46DC-947A-5EF266678E64}" type="parTrans" cxnId="{5F04DC91-87C9-4666-8F12-55D0EFBC6A5E}">
      <dgm:prSet/>
      <dgm:spPr/>
      <dgm:t>
        <a:bodyPr/>
        <a:lstStyle/>
        <a:p>
          <a:endParaRPr lang="ru-RU"/>
        </a:p>
      </dgm:t>
    </dgm:pt>
    <dgm:pt modelId="{4AE8000B-E8E6-4472-8449-A3FB6D44A8B3}" type="sibTrans" cxnId="{5F04DC91-87C9-4666-8F12-55D0EFBC6A5E}">
      <dgm:prSet/>
      <dgm:spPr/>
      <dgm:t>
        <a:bodyPr/>
        <a:lstStyle/>
        <a:p>
          <a:endParaRPr lang="ru-RU"/>
        </a:p>
      </dgm:t>
    </dgm:pt>
    <dgm:pt modelId="{74B75952-97B0-4240-8657-C910E580DACD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Сопровождение замещающих семей</a:t>
          </a:r>
        </a:p>
      </dgm:t>
    </dgm:pt>
    <dgm:pt modelId="{B46D05C9-FDCE-4A30-98E7-22D20A627BE6}" type="parTrans" cxnId="{AAA34697-0283-436F-9F97-3794EF468DD5}">
      <dgm:prSet/>
      <dgm:spPr/>
      <dgm:t>
        <a:bodyPr/>
        <a:lstStyle/>
        <a:p>
          <a:endParaRPr lang="ru-RU"/>
        </a:p>
      </dgm:t>
    </dgm:pt>
    <dgm:pt modelId="{7C1ECB38-69E8-4538-98C3-BB2C029B5AF8}" type="sibTrans" cxnId="{AAA34697-0283-436F-9F97-3794EF468DD5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76200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05457B6F-F255-4986-A45B-1E0DB022BE7B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Подготовка кандидатов в замещающие родители</a:t>
          </a:r>
        </a:p>
      </dgm:t>
    </dgm:pt>
    <dgm:pt modelId="{F59B62FC-5111-41D8-BB37-BB8D5B8B5A7C}" type="parTrans" cxnId="{C7615446-9C81-41B3-A2B2-EF8C27427793}">
      <dgm:prSet/>
      <dgm:spPr/>
      <dgm:t>
        <a:bodyPr/>
        <a:lstStyle/>
        <a:p>
          <a:endParaRPr lang="ru-RU"/>
        </a:p>
      </dgm:t>
    </dgm:pt>
    <dgm:pt modelId="{6F594A82-BBBD-4356-9156-25533768CE0E}" type="sibTrans" cxnId="{C7615446-9C81-41B3-A2B2-EF8C27427793}">
      <dgm:prSet/>
      <dgm:spPr/>
      <dgm:t>
        <a:bodyPr/>
        <a:lstStyle/>
        <a:p>
          <a:endParaRPr lang="ru-RU"/>
        </a:p>
      </dgm:t>
    </dgm:pt>
    <dgm:pt modelId="{928C36FC-BCEA-49F5-9C62-57D4925450CA}" type="pres">
      <dgm:prSet presAssocID="{028A91CF-B449-484A-94CD-7BEBF877AECD}" presName="Name0" presStyleCnt="0">
        <dgm:presLayoutVars>
          <dgm:dir/>
          <dgm:resizeHandles val="exact"/>
        </dgm:presLayoutVars>
      </dgm:prSet>
      <dgm:spPr/>
    </dgm:pt>
    <dgm:pt modelId="{CE70774A-2282-4DAE-A9A2-952AAAF36532}" type="pres">
      <dgm:prSet presAssocID="{2A3F4F83-0EDA-49CD-A450-065C9B7F0DAD}" presName="node" presStyleLbl="node1" presStyleIdx="0" presStyleCnt="3" custScaleX="162733" custRadScaleRad="100080" custRadScaleInc="11391">
        <dgm:presLayoutVars>
          <dgm:bulletEnabled val="1"/>
        </dgm:presLayoutVars>
      </dgm:prSet>
      <dgm:spPr/>
    </dgm:pt>
    <dgm:pt modelId="{B04682C5-CC05-434C-BA9E-CA1059EF7CF7}" type="pres">
      <dgm:prSet presAssocID="{4AE8000B-E8E6-4472-8449-A3FB6D44A8B3}" presName="sibTrans" presStyleLbl="sibTrans2D1" presStyleIdx="0" presStyleCnt="3" custScaleX="171862" custScaleY="73772"/>
      <dgm:spPr/>
    </dgm:pt>
    <dgm:pt modelId="{808EDB5A-05AF-4B2B-9D0B-F07C26669B08}" type="pres">
      <dgm:prSet presAssocID="{4AE8000B-E8E6-4472-8449-A3FB6D44A8B3}" presName="connectorText" presStyleLbl="sibTrans2D1" presStyleIdx="0" presStyleCnt="3"/>
      <dgm:spPr/>
    </dgm:pt>
    <dgm:pt modelId="{B3BE1FB4-A9BA-45C5-B6D8-3626AF194EAD}" type="pres">
      <dgm:prSet presAssocID="{74B75952-97B0-4240-8657-C910E580DACD}" presName="node" presStyleLbl="node1" presStyleIdx="1" presStyleCnt="3" custRadScaleRad="70685" custRadScaleInc="-7067">
        <dgm:presLayoutVars>
          <dgm:bulletEnabled val="1"/>
        </dgm:presLayoutVars>
      </dgm:prSet>
      <dgm:spPr/>
    </dgm:pt>
    <dgm:pt modelId="{DF2BEBF8-34E2-4C70-AA76-F237226B34A2}" type="pres">
      <dgm:prSet presAssocID="{7C1ECB38-69E8-4538-98C3-BB2C029B5AF8}" presName="sibTrans" presStyleLbl="sibTrans2D1" presStyleIdx="1" presStyleCnt="3" custFlipVert="0" custScaleX="398249" custScaleY="11242" custLinFactY="-300000" custLinFactNeighborX="71470" custLinFactNeighborY="-318381"/>
      <dgm:spPr/>
    </dgm:pt>
    <dgm:pt modelId="{8557F410-435F-4D76-9FF5-33A0762E9195}" type="pres">
      <dgm:prSet presAssocID="{7C1ECB38-69E8-4538-98C3-BB2C029B5AF8}" presName="connectorText" presStyleLbl="sibTrans2D1" presStyleIdx="1" presStyleCnt="3"/>
      <dgm:spPr/>
    </dgm:pt>
    <dgm:pt modelId="{D6D0E728-88BD-4B84-B5BC-5E7EEDB0B207}" type="pres">
      <dgm:prSet presAssocID="{05457B6F-F255-4986-A45B-1E0DB022BE7B}" presName="node" presStyleLbl="node1" presStyleIdx="2" presStyleCnt="3" custRadScaleRad="87530" custRadScaleInc="14601">
        <dgm:presLayoutVars>
          <dgm:bulletEnabled val="1"/>
        </dgm:presLayoutVars>
      </dgm:prSet>
      <dgm:spPr/>
    </dgm:pt>
    <dgm:pt modelId="{588238F0-4ABC-45F0-A86F-C1E93099F086}" type="pres">
      <dgm:prSet presAssocID="{6F594A82-BBBD-4356-9156-25533768CE0E}" presName="sibTrans" presStyleLbl="sibTrans2D1" presStyleIdx="2" presStyleCnt="3" custAng="21335155" custScaleX="180303" custScaleY="66067" custLinFactNeighborX="21717" custLinFactNeighborY="-4803"/>
      <dgm:spPr/>
    </dgm:pt>
    <dgm:pt modelId="{E529F60B-5FC2-4CCD-88F0-C1D4C457CE0A}" type="pres">
      <dgm:prSet presAssocID="{6F594A82-BBBD-4356-9156-25533768CE0E}" presName="connectorText" presStyleLbl="sibTrans2D1" presStyleIdx="2" presStyleCnt="3"/>
      <dgm:spPr/>
    </dgm:pt>
  </dgm:ptLst>
  <dgm:cxnLst>
    <dgm:cxn modelId="{BB10C70B-1557-4E5E-BDA0-ED7F82EFD1F6}" type="presOf" srcId="{2A3F4F83-0EDA-49CD-A450-065C9B7F0DAD}" destId="{CE70774A-2282-4DAE-A9A2-952AAAF36532}" srcOrd="0" destOrd="0" presId="urn:microsoft.com/office/officeart/2005/8/layout/cycle7"/>
    <dgm:cxn modelId="{0A8A5E19-68DF-494B-815A-8FDBD07E7F73}" type="presOf" srcId="{7C1ECB38-69E8-4538-98C3-BB2C029B5AF8}" destId="{8557F410-435F-4D76-9FF5-33A0762E9195}" srcOrd="1" destOrd="0" presId="urn:microsoft.com/office/officeart/2005/8/layout/cycle7"/>
    <dgm:cxn modelId="{0CE5AA2F-0392-445E-A46A-FA6278B3ED42}" type="presOf" srcId="{74B75952-97B0-4240-8657-C910E580DACD}" destId="{B3BE1FB4-A9BA-45C5-B6D8-3626AF194EAD}" srcOrd="0" destOrd="0" presId="urn:microsoft.com/office/officeart/2005/8/layout/cycle7"/>
    <dgm:cxn modelId="{C7615446-9C81-41B3-A2B2-EF8C27427793}" srcId="{028A91CF-B449-484A-94CD-7BEBF877AECD}" destId="{05457B6F-F255-4986-A45B-1E0DB022BE7B}" srcOrd="2" destOrd="0" parTransId="{F59B62FC-5111-41D8-BB37-BB8D5B8B5A7C}" sibTransId="{6F594A82-BBBD-4356-9156-25533768CE0E}"/>
    <dgm:cxn modelId="{B7314A4A-05FD-4D8C-A3EA-76CDDEDBBA2C}" type="presOf" srcId="{6F594A82-BBBD-4356-9156-25533768CE0E}" destId="{E529F60B-5FC2-4CCD-88F0-C1D4C457CE0A}" srcOrd="1" destOrd="0" presId="urn:microsoft.com/office/officeart/2005/8/layout/cycle7"/>
    <dgm:cxn modelId="{40A2CE4F-586A-40D7-A668-CC8D54C60687}" type="presOf" srcId="{05457B6F-F255-4986-A45B-1E0DB022BE7B}" destId="{D6D0E728-88BD-4B84-B5BC-5E7EEDB0B207}" srcOrd="0" destOrd="0" presId="urn:microsoft.com/office/officeart/2005/8/layout/cycle7"/>
    <dgm:cxn modelId="{87D0A475-2E2C-4ACD-A686-AEACB7D73682}" type="presOf" srcId="{4AE8000B-E8E6-4472-8449-A3FB6D44A8B3}" destId="{808EDB5A-05AF-4B2B-9D0B-F07C26669B08}" srcOrd="1" destOrd="0" presId="urn:microsoft.com/office/officeart/2005/8/layout/cycle7"/>
    <dgm:cxn modelId="{1A683188-79E5-4250-8EB6-41C9C471B799}" type="presOf" srcId="{4AE8000B-E8E6-4472-8449-A3FB6D44A8B3}" destId="{B04682C5-CC05-434C-BA9E-CA1059EF7CF7}" srcOrd="0" destOrd="0" presId="urn:microsoft.com/office/officeart/2005/8/layout/cycle7"/>
    <dgm:cxn modelId="{000DA68C-A74E-4C97-AB6F-DD71F1C8302C}" type="presOf" srcId="{7C1ECB38-69E8-4538-98C3-BB2C029B5AF8}" destId="{DF2BEBF8-34E2-4C70-AA76-F237226B34A2}" srcOrd="0" destOrd="0" presId="urn:microsoft.com/office/officeart/2005/8/layout/cycle7"/>
    <dgm:cxn modelId="{5F04DC91-87C9-4666-8F12-55D0EFBC6A5E}" srcId="{028A91CF-B449-484A-94CD-7BEBF877AECD}" destId="{2A3F4F83-0EDA-49CD-A450-065C9B7F0DAD}" srcOrd="0" destOrd="0" parTransId="{567C6908-C28E-46DC-947A-5EF266678E64}" sibTransId="{4AE8000B-E8E6-4472-8449-A3FB6D44A8B3}"/>
    <dgm:cxn modelId="{AAA34697-0283-436F-9F97-3794EF468DD5}" srcId="{028A91CF-B449-484A-94CD-7BEBF877AECD}" destId="{74B75952-97B0-4240-8657-C910E580DACD}" srcOrd="1" destOrd="0" parTransId="{B46D05C9-FDCE-4A30-98E7-22D20A627BE6}" sibTransId="{7C1ECB38-69E8-4538-98C3-BB2C029B5AF8}"/>
    <dgm:cxn modelId="{EA19E49B-E783-41FD-B04E-654A4F88B072}" type="presOf" srcId="{6F594A82-BBBD-4356-9156-25533768CE0E}" destId="{588238F0-4ABC-45F0-A86F-C1E93099F086}" srcOrd="0" destOrd="0" presId="urn:microsoft.com/office/officeart/2005/8/layout/cycle7"/>
    <dgm:cxn modelId="{044140D0-6C69-4AF9-A603-8815CE21E06C}" type="presOf" srcId="{028A91CF-B449-484A-94CD-7BEBF877AECD}" destId="{928C36FC-BCEA-49F5-9C62-57D4925450CA}" srcOrd="0" destOrd="0" presId="urn:microsoft.com/office/officeart/2005/8/layout/cycle7"/>
    <dgm:cxn modelId="{22EF1290-EFCF-4337-99AC-933DE0B89838}" type="presParOf" srcId="{928C36FC-BCEA-49F5-9C62-57D4925450CA}" destId="{CE70774A-2282-4DAE-A9A2-952AAAF36532}" srcOrd="0" destOrd="0" presId="urn:microsoft.com/office/officeart/2005/8/layout/cycle7"/>
    <dgm:cxn modelId="{B76E7031-A9A8-45F1-99C1-6B6AD76089D2}" type="presParOf" srcId="{928C36FC-BCEA-49F5-9C62-57D4925450CA}" destId="{B04682C5-CC05-434C-BA9E-CA1059EF7CF7}" srcOrd="1" destOrd="0" presId="urn:microsoft.com/office/officeart/2005/8/layout/cycle7"/>
    <dgm:cxn modelId="{84825B13-C7FF-4BCC-869D-000D6798DEEB}" type="presParOf" srcId="{B04682C5-CC05-434C-BA9E-CA1059EF7CF7}" destId="{808EDB5A-05AF-4B2B-9D0B-F07C26669B08}" srcOrd="0" destOrd="0" presId="urn:microsoft.com/office/officeart/2005/8/layout/cycle7"/>
    <dgm:cxn modelId="{5E20B23F-C4FB-4722-B06E-64D52C5C96D0}" type="presParOf" srcId="{928C36FC-BCEA-49F5-9C62-57D4925450CA}" destId="{B3BE1FB4-A9BA-45C5-B6D8-3626AF194EAD}" srcOrd="2" destOrd="0" presId="urn:microsoft.com/office/officeart/2005/8/layout/cycle7"/>
    <dgm:cxn modelId="{38888AAC-46CB-4CAF-89D4-9020DFA2C954}" type="presParOf" srcId="{928C36FC-BCEA-49F5-9C62-57D4925450CA}" destId="{DF2BEBF8-34E2-4C70-AA76-F237226B34A2}" srcOrd="3" destOrd="0" presId="urn:microsoft.com/office/officeart/2005/8/layout/cycle7"/>
    <dgm:cxn modelId="{7DC7AA31-95C9-474C-9B69-65E7C1F1D738}" type="presParOf" srcId="{DF2BEBF8-34E2-4C70-AA76-F237226B34A2}" destId="{8557F410-435F-4D76-9FF5-33A0762E9195}" srcOrd="0" destOrd="0" presId="urn:microsoft.com/office/officeart/2005/8/layout/cycle7"/>
    <dgm:cxn modelId="{12156AA9-CD8E-41D8-9628-F0117E4EA1FE}" type="presParOf" srcId="{928C36FC-BCEA-49F5-9C62-57D4925450CA}" destId="{D6D0E728-88BD-4B84-B5BC-5E7EEDB0B207}" srcOrd="4" destOrd="0" presId="urn:microsoft.com/office/officeart/2005/8/layout/cycle7"/>
    <dgm:cxn modelId="{9C65FFBE-B8F0-46F2-B829-DEB36C5D664A}" type="presParOf" srcId="{928C36FC-BCEA-49F5-9C62-57D4925450CA}" destId="{588238F0-4ABC-45F0-A86F-C1E93099F086}" srcOrd="5" destOrd="0" presId="urn:microsoft.com/office/officeart/2005/8/layout/cycle7"/>
    <dgm:cxn modelId="{40D334EB-6DC3-402B-8D2F-2774CABBF15C}" type="presParOf" srcId="{588238F0-4ABC-45F0-A86F-C1E93099F086}" destId="{E529F60B-5FC2-4CCD-88F0-C1D4C457CE0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0774A-2282-4DAE-A9A2-952AAAF36532}">
      <dsp:nvSpPr>
        <dsp:cNvPr id="0" name=""/>
        <dsp:cNvSpPr/>
      </dsp:nvSpPr>
      <dsp:spPr>
        <a:xfrm>
          <a:off x="2312390" y="140233"/>
          <a:ext cx="6008280" cy="18460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i="1" kern="1200" dirty="0">
              <a:solidFill>
                <a:srgbClr val="002060"/>
              </a:solidFill>
              <a:latin typeface="Times New Roman"/>
            </a:rPr>
            <a:t>Специалисты Службы проводят работу </a:t>
          </a:r>
          <a:r>
            <a:rPr kumimoji="0" lang="ru-RU" sz="2800" b="1" i="1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rPr>
            <a:t>по двум направлениям:</a:t>
          </a:r>
          <a:endParaRPr kumimoji="0" lang="ru-RU" sz="2800" b="0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</dsp:txBody>
      <dsp:txXfrm>
        <a:off x="2366459" y="194302"/>
        <a:ext cx="5900142" cy="1737916"/>
      </dsp:txXfrm>
    </dsp:sp>
    <dsp:sp modelId="{B04682C5-CC05-434C-BA9E-CA1059EF7CF7}">
      <dsp:nvSpPr>
        <dsp:cNvPr id="0" name=""/>
        <dsp:cNvSpPr/>
      </dsp:nvSpPr>
      <dsp:spPr>
        <a:xfrm rot="4098405">
          <a:off x="5250803" y="3114477"/>
          <a:ext cx="1953070" cy="47665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5393799" y="3209808"/>
        <a:ext cx="1667078" cy="285992"/>
      </dsp:txXfrm>
    </dsp:sp>
    <dsp:sp modelId="{B3BE1FB4-A9BA-45C5-B6D8-3626AF194EAD}">
      <dsp:nvSpPr>
        <dsp:cNvPr id="0" name=""/>
        <dsp:cNvSpPr/>
      </dsp:nvSpPr>
      <dsp:spPr>
        <a:xfrm>
          <a:off x="5292091" y="4719321"/>
          <a:ext cx="3692109" cy="1846054"/>
        </a:xfrm>
        <a:prstGeom prst="roundRect">
          <a:avLst>
            <a:gd name="adj" fmla="val 10000"/>
          </a:avLst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002060"/>
              </a:solidFill>
            </a:rPr>
            <a:t>Сопровождение замещающих семей</a:t>
          </a:r>
        </a:p>
      </dsp:txBody>
      <dsp:txXfrm>
        <a:off x="5346160" y="4773390"/>
        <a:ext cx="3583971" cy="1737916"/>
      </dsp:txXfrm>
    </dsp:sp>
    <dsp:sp modelId="{DF2BEBF8-34E2-4C70-AA76-F237226B34A2}">
      <dsp:nvSpPr>
        <dsp:cNvPr id="0" name=""/>
        <dsp:cNvSpPr/>
      </dsp:nvSpPr>
      <dsp:spPr>
        <a:xfrm rot="10776581">
          <a:off x="3131157" y="1627966"/>
          <a:ext cx="4525772" cy="72636"/>
        </a:xfrm>
        <a:prstGeom prst="left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76200"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152948" y="1642493"/>
        <a:ext cx="4482190" cy="43582"/>
      </dsp:txXfrm>
    </dsp:sp>
    <dsp:sp modelId="{D6D0E728-88BD-4B84-B5BC-5E7EEDB0B207}">
      <dsp:nvSpPr>
        <dsp:cNvPr id="0" name=""/>
        <dsp:cNvSpPr/>
      </dsp:nvSpPr>
      <dsp:spPr>
        <a:xfrm>
          <a:off x="179492" y="4754149"/>
          <a:ext cx="3692109" cy="1846054"/>
        </a:xfrm>
        <a:prstGeom prst="roundRect">
          <a:avLst>
            <a:gd name="adj" fmla="val 10000"/>
          </a:avLst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002060"/>
              </a:solidFill>
            </a:rPr>
            <a:t>Подготовка кандидатов в замещающие родители</a:t>
          </a:r>
        </a:p>
      </dsp:txBody>
      <dsp:txXfrm>
        <a:off x="233561" y="4808218"/>
        <a:ext cx="3583971" cy="1737916"/>
      </dsp:txXfrm>
    </dsp:sp>
    <dsp:sp modelId="{588238F0-4ABC-45F0-A86F-C1E93099F086}">
      <dsp:nvSpPr>
        <dsp:cNvPr id="0" name=""/>
        <dsp:cNvSpPr/>
      </dsp:nvSpPr>
      <dsp:spPr>
        <a:xfrm rot="18065110">
          <a:off x="2893337" y="3125750"/>
          <a:ext cx="2048995" cy="42687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3021398" y="3211124"/>
        <a:ext cx="1792873" cy="256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A4DDEF-8F96-488D-B335-0E28D8B04784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830106-BC21-40C1-9617-CA3AC452824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352928" cy="2009191"/>
          </a:xfrm>
        </p:spPr>
        <p:txBody>
          <a:bodyPr/>
          <a:lstStyle/>
          <a:p>
            <a:pPr marL="182880" indent="0" algn="ctr">
              <a:buNone/>
            </a:pPr>
            <a:br>
              <a:rPr lang="ru-RU" sz="2000" dirty="0"/>
            </a:br>
            <a:r>
              <a:rPr lang="ru-RU" sz="1800" dirty="0"/>
              <a:t>КУВО «Острогожский социально-реабилитационный центр для несовершеннолетних»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77281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300" dirty="0">
                <a:ln w="11430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Служба по  устройству детей-сирот и детей, оставшихся без попечения родителей, в замещающие семьи</a:t>
            </a:r>
            <a:endParaRPr lang="ru-RU" sz="2000" b="1" cap="none" spc="300" dirty="0">
              <a:ln w="11430" cmpd="sng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26" y="2924944"/>
            <a:ext cx="2665069" cy="211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71609" y="5043847"/>
            <a:ext cx="7200801" cy="1604479"/>
          </a:xfrm>
          <a:prstGeom prst="rect">
            <a:avLst/>
          </a:prstGeom>
          <a:noFill/>
          <a:ln w="38100" algn="in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г.Острогожск,ул.Карла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 Маркса, 58                                                    Контактные тел.: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8-(47375)4-18-37;</a:t>
            </a:r>
            <a:r>
              <a:rPr kumimoji="0" lang="ru-RU" sz="2400" b="1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 </a:t>
            </a:r>
            <a:endParaRPr kumimoji="0" lang="ru-RU" sz="24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E - mail: </a:t>
            </a: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ostsemya.17@yandex.ru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4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4104457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Задачи:</a:t>
            </a:r>
            <a:endParaRPr lang="ru-RU" sz="2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1.повышение психолого-педагогических знаний родителей о возрастных особенностях детей;</a:t>
            </a:r>
            <a:endParaRPr lang="ru-RU" sz="2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2.формирование умения разрешать конструктивно конфликтные ситуации с детьми;</a:t>
            </a:r>
            <a:endParaRPr lang="ru-RU" sz="2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3.обучение способам правильного общения с детьми;</a:t>
            </a:r>
            <a:endParaRPr lang="ru-RU" sz="2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4.формирование чувства 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эмпатии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96" y="2852936"/>
            <a:ext cx="4945705" cy="278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294958"/>
            <a:ext cx="2589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Цель:                      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повышение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педагогической и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психологической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грамотности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</a:rPr>
              <a:t>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53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929068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Педагогическая помощь 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помощь в усвоении школьной программы;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содействие в выборе организации форм досуга.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3" y="2928"/>
            <a:ext cx="2566220" cy="192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1" y="249527"/>
            <a:ext cx="2195735" cy="292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6220" y="-66355"/>
            <a:ext cx="42952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26655" y="2492896"/>
            <a:ext cx="8703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69245"/>
            <a:ext cx="3600401" cy="1972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C:\Users\Rukovoditel\Desktop\IMG-20210303-WA00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13144"/>
            <a:ext cx="3888432" cy="2368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90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5"/>
            <a:ext cx="3131840" cy="286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5476" y="4653136"/>
            <a:ext cx="51908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Помощь в выборе</a:t>
            </a:r>
          </a:p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профессии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22" y="6145"/>
            <a:ext cx="3036445" cy="277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336054"/>
            <a:ext cx="3732329" cy="252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4176692" cy="234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88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6" y="5270798"/>
            <a:ext cx="8856984" cy="1844824"/>
          </a:xfrm>
        </p:spPr>
        <p:txBody>
          <a:bodyPr/>
          <a:lstStyle/>
          <a:p>
            <a:pPr algn="ctr"/>
            <a:r>
              <a:rPr lang="ru-RU" sz="2800" dirty="0"/>
              <a:t>Консультируем замещающих родителей в решении возникших сложных ситуаций в периоды кризиса детей и подростков и др.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-5716" y="2365422"/>
            <a:ext cx="4721732" cy="11521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/>
              <a:t>Проводим выездные </a:t>
            </a:r>
          </a:p>
          <a:p>
            <a:pPr marL="0" indent="0" algn="ctr">
              <a:buNone/>
            </a:pPr>
            <a:r>
              <a:rPr lang="ru-RU" sz="2800" dirty="0"/>
              <a:t>тематические семинары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396552" y="0"/>
            <a:ext cx="9540552" cy="24208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/>
              <a:t>Оказываем по необходимости комплексную психолого-педагогическую помощь замещающим родителям 3-х районов:</a:t>
            </a:r>
            <a:br>
              <a:rPr lang="ru-RU" sz="2800" dirty="0"/>
            </a:br>
            <a:r>
              <a:rPr lang="ru-RU" sz="2800" dirty="0">
                <a:solidFill>
                  <a:srgbClr val="C00000"/>
                </a:solidFill>
              </a:rPr>
              <a:t>Каменского, </a:t>
            </a:r>
            <a:r>
              <a:rPr lang="ru-RU" sz="2800" dirty="0" err="1">
                <a:solidFill>
                  <a:srgbClr val="C00000"/>
                </a:solidFill>
              </a:rPr>
              <a:t>Острогожского,Репьёвского</a:t>
            </a:r>
            <a:r>
              <a:rPr lang="ru-RU" sz="2800" dirty="0">
                <a:solidFill>
                  <a:srgbClr val="C00000"/>
                </a:solidFill>
              </a:rPr>
              <a:t> муниципальных районов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2" y="2377815"/>
            <a:ext cx="4565658" cy="24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мероприяти я\2021г\фото\Фото Служба\Сопровождение\Семинар Ольховатка 2018\IMG_5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5"/>
            <a:ext cx="3168352" cy="2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2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108520" y="5013176"/>
            <a:ext cx="5040560" cy="1844824"/>
          </a:xfrm>
          <a:prstGeom prst="rect">
            <a:avLst/>
          </a:prstGeom>
          <a:noFill/>
          <a:ln w="38100" algn="in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г.Острогожск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,</a:t>
            </a:r>
            <a:r>
              <a:rPr kumimoji="0" lang="ru-RU" sz="2000" b="1" i="1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ул.Карла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 Маркса, 58                                                    Контактные тел.: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8-(47375)4-18-37;</a:t>
            </a:r>
            <a:r>
              <a:rPr kumimoji="0" lang="ru-RU" sz="2000" b="1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                             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E - mail: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ostsemya.17@yandex.ru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 </a:t>
            </a:r>
            <a:endParaRPr kumimoji="0" lang="en-US" sz="1100" b="1" i="1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25788" y="5737900"/>
            <a:ext cx="4500008" cy="1143000"/>
          </a:xfrm>
        </p:spPr>
        <p:txBody>
          <a:bodyPr/>
          <a:lstStyle/>
          <a:p>
            <a:r>
              <a:rPr lang="ru-RU" sz="3600" dirty="0">
                <a:solidFill>
                  <a:srgbClr val="002060"/>
                </a:solidFill>
              </a:rPr>
              <a:t>Наши выпускники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20" y="993275"/>
            <a:ext cx="2064334" cy="277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94" y="0"/>
            <a:ext cx="1834306" cy="325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7447"/>
            <a:ext cx="2051720" cy="24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61" y="2517733"/>
            <a:ext cx="1784362" cy="24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53" y="2499911"/>
            <a:ext cx="1800200" cy="254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1728192" cy="2378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C:\Users\Rukovoditel\Desktop\Выпускники ШЗР\фото выпускников ШЗР\_5xKgTjBic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4" y="188641"/>
            <a:ext cx="1714500" cy="2311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51721" y="44624"/>
            <a:ext cx="1728191" cy="245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 descr="C:\Users\Rukovoditel\Desktop\Выпускники ШЗР\фото выпускников ШЗР\IMG_20210305_14431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20" y="44624"/>
            <a:ext cx="1702791" cy="2337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851920" y="44624"/>
            <a:ext cx="1816100" cy="252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 descr="C:\Users\Rukovoditel\Desktop\Выпускники ШЗР\фото выпускников ШЗР\IMG_20210513_08381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1872208" cy="2708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700187" y="3645024"/>
            <a:ext cx="2120285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 descr="C:\Users\Rukovoditel\Desktop\Выпускники ШЗР\фото выпускников ШЗР\IMG_20210702_135419 (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2088232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74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5" y="43376"/>
            <a:ext cx="68289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работы Службы: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содействие успешной адаптации детей-сирот и детей , оставшихся без попечения родителей, в замещающих семьях и предотвращение отказов от приёмных детей.</a:t>
            </a:r>
          </a:p>
          <a:p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6" y="130214"/>
            <a:ext cx="2144717" cy="170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2765" y="1700808"/>
            <a:ext cx="91177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Повысить уровень психолого-педагогической компетентности и воспитательных возможностей замещающих родителей.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Сопровождать процесс адаптации приемного ребенка и приемной семьи для своевременной профилактики конфликтных ситуаций в ней.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 Предотвратить жестокое обращение с детьми в замещающих семьях.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Содействовать замещающей семье в защите прав и интересов ребёнка, с учётом его правового статуса.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Уменьшить риск возврата ребенка из семьи.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Повысить информированность общества и содействовать формированию позитивного отношения к институту приёмной семьи.</a:t>
            </a:r>
          </a:p>
        </p:txBody>
      </p:sp>
    </p:spTree>
    <p:extLst>
      <p:ext uri="{BB962C8B-B14F-4D97-AF65-F5344CB8AC3E}">
        <p14:creationId xmlns:p14="http://schemas.microsoft.com/office/powerpoint/2010/main" val="157618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299127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97357915"/>
              </p:ext>
            </p:extLst>
          </p:nvPr>
        </p:nvGraphicFramePr>
        <p:xfrm>
          <a:off x="0" y="0"/>
          <a:ext cx="9794611" cy="7362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143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3892"/>
            <a:ext cx="385192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u="sng" kern="1400" dirty="0">
                <a:solidFill>
                  <a:srgbClr val="600060"/>
                </a:solidFill>
                <a:latin typeface="Times New Roman"/>
              </a:rPr>
              <a:t>1. </a:t>
            </a:r>
            <a:r>
              <a:rPr lang="ru-RU" sz="2000" b="1" u="sng" kern="1400" dirty="0">
                <a:solidFill>
                  <a:srgbClr val="600060"/>
                </a:solidFill>
                <a:effectLst/>
                <a:latin typeface="Times New Roman"/>
              </a:rPr>
              <a:t>ШКОЛА ЗАМЕЩАЮЩИХ РОДИТЕЛЕЙ:                   </a:t>
            </a:r>
          </a:p>
          <a:p>
            <a:pPr>
              <a:spcAft>
                <a:spcPts val="600"/>
              </a:spcAft>
            </a:pPr>
            <a:r>
              <a:rPr lang="ru-RU" sz="2400" b="1" i="1" kern="1400" dirty="0">
                <a:solidFill>
                  <a:srgbClr val="002060"/>
                </a:solidFill>
                <a:effectLst/>
                <a:latin typeface="Times New Roman"/>
              </a:rPr>
              <a:t>занятия проводят квалифицированные специалисты</a:t>
            </a:r>
            <a:r>
              <a:rPr lang="ru-RU" sz="2000" b="1" kern="1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i="1" kern="1400" dirty="0">
                <a:solidFill>
                  <a:srgbClr val="002060"/>
                </a:solidFill>
                <a:latin typeface="Times New Roman"/>
              </a:rPr>
              <a:t>в форме интерактивных лекций, бесед, дискуссий, семинаров, практических занятий</a:t>
            </a:r>
            <a:r>
              <a:rPr lang="ru-RU" sz="2400" b="1" i="1" kern="1400" dirty="0">
                <a:solidFill>
                  <a:srgbClr val="002060"/>
                </a:solidFill>
                <a:effectLst/>
                <a:latin typeface="Times New Roman"/>
              </a:rPr>
              <a:t>, тестов и упражнений с элементами тренинга.</a:t>
            </a:r>
            <a:endParaRPr lang="ru-RU" sz="1400" i="1" kern="1400" dirty="0">
              <a:solidFill>
                <a:srgbClr val="002060"/>
              </a:solidFill>
              <a:effectLst/>
              <a:latin typeface="Calibri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050" kern="1400" dirty="0">
                <a:solidFill>
                  <a:srgbClr val="000000"/>
                </a:solidFill>
                <a:effectLst/>
                <a:latin typeface="Calibri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6436"/>
            <a:ext cx="4752528" cy="267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3561679"/>
            <a:ext cx="4359761" cy="289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мероприяти я\2021г\фото\Практикум1-3 гр.2019 год\IMG_5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2045"/>
            <a:ext cx="4499735" cy="29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0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08520" y="0"/>
            <a:ext cx="6332220" cy="3280294"/>
          </a:xfrm>
          <a:prstGeom prst="rect">
            <a:avLst/>
          </a:prstGeom>
          <a:noFill/>
          <a:ln w="57150" cap="rnd" algn="in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entury Schoolbook" pitchFamily="18" charset="0"/>
                <a:cs typeface="Arial" pitchFamily="34" charset="0"/>
              </a:rPr>
              <a:t>МЫ ЗАЩИЩАЕМ ПРАВА РЕБЁНКА;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entury Schoolbook" pitchFamily="18" charset="0"/>
                <a:cs typeface="Arial" pitchFamily="34" charset="0"/>
              </a:rPr>
              <a:t>ОКАЗЫВАЕМ ПОМОЩЬ ЗАМЕЩАЮЩИМ СЕМЬЯМ В ВОСПИТАНИИ ДЕТЕЙ;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entury Schoolbook" pitchFamily="18" charset="0"/>
                <a:cs typeface="Arial" pitchFamily="34" charset="0"/>
              </a:rPr>
              <a:t>ДЕЛАЕМ ПРОФИЛАКТИКУ ВОЗРАСТНЫХ КРИЗИСОВ У ДЕТЕЙ И ВТОРИЧНЫХ ОТКАЗОВ  У РОДИТЕЛЕЙ;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entury Schoolbook" pitchFamily="18" charset="0"/>
                <a:cs typeface="Arial" pitchFamily="34" charset="0"/>
              </a:rPr>
              <a:t>ОКАЗЫВАЕМ СОЦИАЛЬНО-ПЕДАГОГИЧЕСКУЮ И ПРАВОВУЮ ПОМОЩЬ;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entury Schoolbook" pitchFamily="18" charset="0"/>
                <a:cs typeface="Arial" pitchFamily="34" charset="0"/>
              </a:rPr>
              <a:t>ПРОВОДИМ СЕМЕЙНЫЕ ПРАЗДНИКИ.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01" y="0"/>
            <a:ext cx="2892736" cy="45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89" y="3572618"/>
            <a:ext cx="4408202" cy="33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960440" cy="333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9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1" y="-16497"/>
            <a:ext cx="4680520" cy="7299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u="sng" kern="1400" dirty="0">
                <a:solidFill>
                  <a:srgbClr val="600060"/>
                </a:solidFill>
                <a:latin typeface="Times New Roman"/>
              </a:rPr>
              <a:t>2</a:t>
            </a:r>
            <a:r>
              <a:rPr lang="ru-RU" sz="2000" b="1" u="sng" kern="1400" dirty="0">
                <a:solidFill>
                  <a:srgbClr val="600060"/>
                </a:solidFill>
                <a:effectLst/>
                <a:latin typeface="Times New Roman"/>
              </a:rPr>
              <a:t>. СОПРОВОЖДЕНИЕ ЗАМЕЩАЮЩИХ   СЕМЕЙ:    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b="1" i="1" kern="1400" dirty="0">
                <a:solidFill>
                  <a:srgbClr val="002060"/>
                </a:solidFill>
                <a:latin typeface="Times New Roman"/>
              </a:rPr>
              <a:t>бесплатное консультирование специалистами всех членов семьи;                  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b="1" i="1" kern="1400" dirty="0">
                <a:solidFill>
                  <a:srgbClr val="002060"/>
                </a:solidFill>
                <a:latin typeface="Times New Roman"/>
              </a:rPr>
              <a:t> целевая помощь  в адаптации ребёнка в замещающей   семье и замещающих родителей;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b="1" i="1" kern="1400" dirty="0">
                <a:solidFill>
                  <a:srgbClr val="002060"/>
                </a:solidFill>
                <a:latin typeface="Times New Roman"/>
              </a:rPr>
              <a:t> психолого-коррекционная  работа с ребёнком из  замещающей семьи;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b="1" i="1" kern="1400" dirty="0">
                <a:solidFill>
                  <a:srgbClr val="002060"/>
                </a:solidFill>
                <a:latin typeface="Times New Roman"/>
              </a:rPr>
              <a:t>развитие и формирование мыслительной  деятельности и волевых качеств личности;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b="1" i="1" kern="1400" dirty="0">
                <a:solidFill>
                  <a:srgbClr val="C00000"/>
                </a:solidFill>
                <a:latin typeface="Times New Roman"/>
              </a:rPr>
              <a:t>занятия проводятся в сенсорной комнате.</a:t>
            </a:r>
            <a:endParaRPr lang="ru-RU" sz="1100" i="1" kern="1400" dirty="0">
              <a:solidFill>
                <a:srgbClr val="C00000"/>
              </a:solidFill>
              <a:effectLst/>
              <a:latin typeface="Calibri"/>
            </a:endParaRPr>
          </a:p>
          <a:p>
            <a:pPr marL="285750" indent="-285750" algn="ctr">
              <a:lnSpc>
                <a:spcPct val="119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b="1" kern="1400" dirty="0">
                <a:solidFill>
                  <a:srgbClr val="668019"/>
                </a:solidFill>
                <a:effectLst/>
                <a:latin typeface="Times New Roman"/>
              </a:rPr>
              <a:t> </a:t>
            </a:r>
            <a:endParaRPr lang="ru-RU" sz="1050" kern="1400" dirty="0">
              <a:solidFill>
                <a:srgbClr val="000000"/>
              </a:solidFill>
              <a:effectLst/>
              <a:latin typeface="Calibri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1000" kern="1400" dirty="0">
                <a:solidFill>
                  <a:srgbClr val="000000"/>
                </a:solidFill>
                <a:effectLst/>
                <a:latin typeface="Calibri"/>
              </a:rPr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22" y="-16068"/>
            <a:ext cx="3418253" cy="24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744416" cy="32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4" y="0"/>
            <a:ext cx="2249532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9372" y="404664"/>
            <a:ext cx="598712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Основные направления и содержание работы в рамках комплексного</a:t>
            </a:r>
            <a:r>
              <a:rPr lang="ru-RU" dirty="0">
                <a:solidFill>
                  <a:srgbClr val="C0000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сопровождения замещающей семьи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: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348" y="3573016"/>
            <a:ext cx="3130982" cy="853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Социально-правовая помощь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3573016"/>
            <a:ext cx="3312368" cy="853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Психологическая </a:t>
            </a:r>
            <a:r>
              <a:rPr lang="ru-RU" sz="2400" dirty="0"/>
              <a:t>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2906" y="5600092"/>
            <a:ext cx="3217352" cy="853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Педагогическая помощь 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0654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Штриховая стрелка вправо 6"/>
          <p:cNvSpPr/>
          <p:nvPr/>
        </p:nvSpPr>
        <p:spPr>
          <a:xfrm rot="4260318">
            <a:off x="6032913" y="2560886"/>
            <a:ext cx="978408" cy="2423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4074703" y="4748141"/>
            <a:ext cx="994593" cy="22269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 rot="7754250">
            <a:off x="2963448" y="2509780"/>
            <a:ext cx="978408" cy="2423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5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5870" y="-142429"/>
            <a:ext cx="682452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Социально-правовая помощь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консультирование по вопросам прав и обязанностей опекуна (попечителя),приёмного родителя, усыновителя;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консультирование по вопросам прав ребёнка, находящегося на воспитании в замещающей семье;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содействие в защите прав и интересов ребёнка, с учётом его правового статуса, в частности, при решении жилищных вопросов, оформлении справок и пособий, получении льгот, выборе образовательного учреждения для ребёнка и т.п.;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оформление и восстановление необходимых или утерянных документов 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оказание помощи детям из замещающих семей в трудоустройстве ( по мере необходимости);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оказание помощи в организация летнего отдыха детей из замещающих семей 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74" y="2880507"/>
            <a:ext cx="2455859" cy="137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260648"/>
            <a:ext cx="2524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34" y="4629991"/>
            <a:ext cx="2800888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5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2008" y="-171400"/>
            <a:ext cx="5796136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Психологическая помощь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помощь ребёнку в преодолении негативных последствий прошлого опыта ребёнка (пережитого насилия и пренебрежения, опыта пребывания в учреждениях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интернатного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типа);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помощь ребёнку в преодолении личностно-социальных трудностей (например, неумение выстраивать отношения со сверстниками, отсутствие друзей);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консультирование родителей по вопросам развития и воспитания ребёнка;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содействие пониманию родителями потребностей ребёнка;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развитие родительских навыков эффективного взаимодействия с ребёнком;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помощь в разрешении семейных конфликтов и др.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72427"/>
            <a:ext cx="3512398" cy="284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3717032"/>
            <a:ext cx="3168352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C:\Users\Rukovoditel\Desktop\IMG-20210303-WA0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12" y="3212976"/>
            <a:ext cx="3375660" cy="339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60183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524</TotalTime>
  <Words>650</Words>
  <Application>Microsoft Office PowerPoint</Application>
  <PresentationFormat>Экран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Schoolbook</vt:lpstr>
      <vt:lpstr>Georgia</vt:lpstr>
      <vt:lpstr>Times New Roman</vt:lpstr>
      <vt:lpstr>Trebuchet MS</vt:lpstr>
      <vt:lpstr>Wingdings</vt:lpstr>
      <vt:lpstr>Воздушный поток</vt:lpstr>
      <vt:lpstr> КУВО «Острогожский социально-реабилитационный центр для несовершеннолетних»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Консультируем замещающих родителей в решении возникших сложных ситуаций в периоды кризиса детей и подростков и др.</vt:lpstr>
      <vt:lpstr>Наши выпускники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КДОУ ВО «ОЦППМСП детям дошкольного возраста»</dc:title>
  <dc:creator>Виктор</dc:creator>
  <cp:lastModifiedBy>Professional</cp:lastModifiedBy>
  <cp:revision>49</cp:revision>
  <dcterms:created xsi:type="dcterms:W3CDTF">2018-05-23T15:19:26Z</dcterms:created>
  <dcterms:modified xsi:type="dcterms:W3CDTF">2024-06-14T05:20:19Z</dcterms:modified>
</cp:coreProperties>
</file>